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3" r:id="rId3"/>
    <p:sldId id="257" r:id="rId4"/>
    <p:sldId id="258" r:id="rId5"/>
    <p:sldId id="260" r:id="rId6"/>
    <p:sldId id="261" r:id="rId7"/>
    <p:sldId id="262" r:id="rId8"/>
    <p:sldId id="265" r:id="rId9"/>
    <p:sldId id="266" r:id="rId10"/>
    <p:sldId id="267" r:id="rId11"/>
    <p:sldId id="295" r:id="rId12"/>
    <p:sldId id="269" r:id="rId13"/>
    <p:sldId id="270" r:id="rId14"/>
    <p:sldId id="272" r:id="rId15"/>
    <p:sldId id="273" r:id="rId16"/>
    <p:sldId id="274" r:id="rId17"/>
    <p:sldId id="276" r:id="rId18"/>
    <p:sldId id="277" r:id="rId19"/>
    <p:sldId id="279" r:id="rId20"/>
    <p:sldId id="278" r:id="rId21"/>
    <p:sldId id="280" r:id="rId22"/>
    <p:sldId id="281" r:id="rId23"/>
    <p:sldId id="282" r:id="rId24"/>
    <p:sldId id="283" r:id="rId25"/>
    <p:sldId id="286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12"/>
    <a:srgbClr val="004B70"/>
    <a:srgbClr val="006699"/>
    <a:srgbClr val="2C4200"/>
    <a:srgbClr val="A25100"/>
    <a:srgbClr val="D86C00"/>
    <a:srgbClr val="D44700"/>
    <a:srgbClr val="FFEB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F985-AECD-49EE-99BD-CC3969D16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DF5A3-6E14-444D-ABE1-E94D4AF53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AE9F-D96A-4CE2-994A-3F5E0F6AF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9D717-1F75-4E00-A59C-B8CF092C5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5C4D0-F7EF-47D1-A4E2-B6D267E3D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0731F-46DC-46AF-A9F4-163621C64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9506A-F45F-4F27-9FB2-27EE72E45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75B65-D825-43CA-9473-E33D19F1A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B652-ECF5-498C-A873-9AA28389D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CA1AB-42DB-4E4C-B1E2-98675D718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47B0-E029-4EDD-9B86-FD5698447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8FC72-B622-469B-A289-AA675A4A9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E0D60-343D-4446-9F3F-792BFA85A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0414A7-217D-4E43-A2A5-6146F6488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Relationship Id="rId9" Type="http://schemas.openxmlformats.org/officeDocument/2006/relationships/image" Target="../media/image10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Relationship Id="rId9" Type="http://schemas.openxmlformats.org/officeDocument/2006/relationships/image" Target="../media/image1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7" Type="http://schemas.openxmlformats.org/officeDocument/2006/relationships/image" Target="../media/image125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eg"/><Relationship Id="rId3" Type="http://schemas.openxmlformats.org/officeDocument/2006/relationships/image" Target="../media/image131.jpeg"/><Relationship Id="rId7" Type="http://schemas.openxmlformats.org/officeDocument/2006/relationships/image" Target="../media/image135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jpeg"/><Relationship Id="rId3" Type="http://schemas.openxmlformats.org/officeDocument/2006/relationships/image" Target="../media/image138.jpeg"/><Relationship Id="rId7" Type="http://schemas.openxmlformats.org/officeDocument/2006/relationships/image" Target="../media/image142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1.jpeg"/><Relationship Id="rId5" Type="http://schemas.openxmlformats.org/officeDocument/2006/relationships/image" Target="../media/image140.jpeg"/><Relationship Id="rId4" Type="http://schemas.openxmlformats.org/officeDocument/2006/relationships/image" Target="../media/image139.jpeg"/><Relationship Id="rId9" Type="http://schemas.openxmlformats.org/officeDocument/2006/relationships/image" Target="../media/image1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8.jpeg"/><Relationship Id="rId4" Type="http://schemas.openxmlformats.org/officeDocument/2006/relationships/image" Target="../media/image1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7" Type="http://schemas.openxmlformats.org/officeDocument/2006/relationships/image" Target="../media/image154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3.jpeg"/><Relationship Id="rId5" Type="http://schemas.openxmlformats.org/officeDocument/2006/relationships/image" Target="../media/image152.jpeg"/><Relationship Id="rId4" Type="http://schemas.openxmlformats.org/officeDocument/2006/relationships/image" Target="../media/image1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7" Type="http://schemas.openxmlformats.org/officeDocument/2006/relationships/image" Target="../media/image160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9.jpeg"/><Relationship Id="rId5" Type="http://schemas.openxmlformats.org/officeDocument/2006/relationships/image" Target="../media/image158.jpeg"/><Relationship Id="rId4" Type="http://schemas.openxmlformats.org/officeDocument/2006/relationships/image" Target="../media/image1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jpeg"/><Relationship Id="rId3" Type="http://schemas.openxmlformats.org/officeDocument/2006/relationships/image" Target="../media/image165.jpeg"/><Relationship Id="rId7" Type="http://schemas.openxmlformats.org/officeDocument/2006/relationships/image" Target="../media/image169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8.jpeg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Relationship Id="rId9" Type="http://schemas.openxmlformats.org/officeDocument/2006/relationships/image" Target="../media/image17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jpeg"/><Relationship Id="rId3" Type="http://schemas.openxmlformats.org/officeDocument/2006/relationships/image" Target="../media/image173.jpeg"/><Relationship Id="rId7" Type="http://schemas.openxmlformats.org/officeDocument/2006/relationships/image" Target="../media/image177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6.jpeg"/><Relationship Id="rId5" Type="http://schemas.openxmlformats.org/officeDocument/2006/relationships/image" Target="../media/image175.jpeg"/><Relationship Id="rId10" Type="http://schemas.openxmlformats.org/officeDocument/2006/relationships/image" Target="../media/image180.jpeg"/><Relationship Id="rId4" Type="http://schemas.openxmlformats.org/officeDocument/2006/relationships/image" Target="../media/image174.jpeg"/><Relationship Id="rId9" Type="http://schemas.openxmlformats.org/officeDocument/2006/relationships/image" Target="../media/image17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jpeg"/><Relationship Id="rId3" Type="http://schemas.openxmlformats.org/officeDocument/2006/relationships/image" Target="../media/image182.jpeg"/><Relationship Id="rId7" Type="http://schemas.openxmlformats.org/officeDocument/2006/relationships/image" Target="../media/image186.jpe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jpeg"/><Relationship Id="rId5" Type="http://schemas.openxmlformats.org/officeDocument/2006/relationships/image" Target="../media/image184.jpeg"/><Relationship Id="rId4" Type="http://schemas.openxmlformats.org/officeDocument/2006/relationships/image" Target="../media/image183.jpeg"/><Relationship Id="rId9" Type="http://schemas.openxmlformats.org/officeDocument/2006/relationships/image" Target="../media/image18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Rolling Plains CR W Prickly Pear and GF Woodpecker  at Maddin Sept 2010 P1160312"/>
          <p:cNvPicPr>
            <a:picLocks noChangeAspect="1" noChangeArrowheads="1"/>
          </p:cNvPicPr>
          <p:nvPr/>
        </p:nvPicPr>
        <p:blipFill>
          <a:blip r:embed="rId2" cstate="screen"/>
          <a:srcRect r="-254"/>
          <a:stretch>
            <a:fillRect/>
          </a:stretch>
        </p:blipFill>
        <p:spPr bwMode="auto">
          <a:xfrm>
            <a:off x="762000" y="1855788"/>
            <a:ext cx="7696200" cy="4240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>
          <a:xfrm>
            <a:off x="2057400" y="533400"/>
            <a:ext cx="5105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Ecoregions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Mustang Grape Cr 1 Jackson Co P11406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65650"/>
            <a:ext cx="2590800" cy="21399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67" name="Picture 8" descr="Post Oak CR 2 Texoma Jackson  P11406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2354263" cy="3429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68" name="Picture 10" descr="Yaupon berries CR 2 Aransas Nov 2010 P11801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838200"/>
            <a:ext cx="2590800" cy="19240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69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76200" y="76200"/>
            <a:ext cx="5486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Oak Savannah Plants</a:t>
            </a:r>
          </a:p>
        </p:txBody>
      </p:sp>
      <p:pic>
        <p:nvPicPr>
          <p:cNvPr id="11270" name="Picture 12" descr="Blackeyed-Susans CR 1 Nei-093"/>
          <p:cNvPicPr>
            <a:picLocks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638800" y="152400"/>
            <a:ext cx="3352800" cy="2736850"/>
          </a:xfrm>
          <a:noFill/>
          <a:ln w="12700">
            <a:solidFill>
              <a:schemeClr val="bg1"/>
            </a:solidFill>
          </a:ln>
        </p:spPr>
      </p:pic>
      <p:pic>
        <p:nvPicPr>
          <p:cNvPr id="11271" name="Picture 14" descr="phlox CR Grimes Co PLM20070322-064"/>
          <p:cNvPicPr>
            <a:picLocks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581400" y="4932363"/>
            <a:ext cx="2590800" cy="1773237"/>
          </a:xfrm>
          <a:noFill/>
          <a:ln w="12700">
            <a:solidFill>
              <a:schemeClr val="bg1"/>
            </a:solidFill>
          </a:ln>
        </p:spPr>
      </p:pic>
      <p:pic>
        <p:nvPicPr>
          <p:cNvPr id="11272" name="Picture 16" descr="Silver Bluestem  CR 1 Closeup Spears P1150358"/>
          <p:cNvPicPr>
            <a:picLocks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7175500" y="3429000"/>
            <a:ext cx="1816100" cy="3276600"/>
          </a:xfrm>
          <a:noFill/>
          <a:ln w="12700">
            <a:solidFill>
              <a:schemeClr val="bg1"/>
            </a:solidFill>
          </a:ln>
        </p:spPr>
      </p:pic>
      <p:pic>
        <p:nvPicPr>
          <p:cNvPr id="11273" name="Picture 18" descr="Indian Blanket CR 1"/>
          <p:cNvPicPr>
            <a:picLocks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5262563" y="2667000"/>
            <a:ext cx="2052637" cy="1981200"/>
          </a:xfrm>
          <a:noFill/>
          <a:ln w="12700">
            <a:solidFill>
              <a:schemeClr val="bg1"/>
            </a:solidFill>
          </a:ln>
        </p:spPr>
      </p:pic>
      <p:pic>
        <p:nvPicPr>
          <p:cNvPr id="11274" name="Picture 21" descr="Blue-eyed CR 1 GrassPLM20060404-0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7825" y="2895600"/>
            <a:ext cx="1958975" cy="18383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Black Vulture CR 1 San Bernard Jan 16, 2012 P1270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8175" y="4010025"/>
            <a:ext cx="2003425" cy="2695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1" name="Picture 11" descr="Northern Mockingbird Mariposa Dec 9 2010"/>
          <p:cNvPicPr>
            <a:picLocks noChangeAspect="1" noChangeArrowheads="1"/>
          </p:cNvPicPr>
          <p:nvPr/>
        </p:nvPicPr>
        <p:blipFill>
          <a:blip r:embed="rId3" cstate="print"/>
          <a:srcRect l="8923"/>
          <a:stretch>
            <a:fillRect/>
          </a:stretch>
        </p:blipFill>
        <p:spPr bwMode="auto">
          <a:xfrm>
            <a:off x="6172200" y="123825"/>
            <a:ext cx="2819400" cy="32289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2" name="Picture 17" descr="Gray Tree Frog Houston Zoo CR 1 P12109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971800"/>
            <a:ext cx="1828800" cy="15716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3" name="Picture 20" descr="Northern Flicker Jan 28 2012 Maddin CR 8 P12701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6663" y="4267200"/>
            <a:ext cx="1760537" cy="24193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296" name="Rectangle 21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5867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Oak Savannah Wildlife</a:t>
            </a:r>
          </a:p>
        </p:txBody>
      </p:sp>
      <p:pic>
        <p:nvPicPr>
          <p:cNvPr id="12295" name="Picture 12" descr="C:\Users\Gil\Pictures\Birds\Woodpeckers\Red-bellied\Red-bellied Woodpecker 2012-05-31_16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914400"/>
            <a:ext cx="2057400" cy="2667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" name="Picture 13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4876800"/>
            <a:ext cx="2400300" cy="1600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7" name="Picture 14" descr="C:\Users\Gil\Pictures\2012_11_02\Squirrel 2012-11-02.j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2200" y="990600"/>
            <a:ext cx="2387600" cy="1803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8" name="Picture 15" descr="Possum at feeder CR 1 PLM20080725-0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2590800"/>
            <a:ext cx="2133600" cy="12890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9" name="Picture 6"/>
          <p:cNvPicPr>
            <a:picLocks noChangeAspect="1" noChangeArrowheads="1"/>
          </p:cNvPicPr>
          <p:nvPr/>
        </p:nvPicPr>
        <p:blipFill>
          <a:blip r:embed="rId10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27000" y="3948113"/>
            <a:ext cx="2235200" cy="27352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lackland Prairie Granger Cr 1 Nov 2005 DSCN104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9200" y="4105275"/>
            <a:ext cx="388620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5" descr="Blackland Prairie Clymer Meadow Jun 2008 CR 1 PLM20080608-00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5400" y="147638"/>
            <a:ext cx="3810000" cy="274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6" descr="Blackland Prairie Cr E Falls County DSCN109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04800"/>
            <a:ext cx="43815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Rectangle 7"/>
          <p:cNvSpPr>
            <a:spLocks noGrp="1" noChangeArrowheads="1"/>
          </p:cNvSpPr>
          <p:nvPr>
            <p:ph type="title"/>
          </p:nvPr>
        </p:nvSpPr>
        <p:spPr>
          <a:xfrm>
            <a:off x="5105400" y="2971800"/>
            <a:ext cx="3810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Ecoregion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Blackland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Prairie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Indian Grass CR A Yellow Iowa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"/>
            <a:ext cx="3581400" cy="24003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39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76200" y="76200"/>
            <a:ext cx="5257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Blackland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Prairie Plants</a:t>
            </a:r>
          </a:p>
        </p:txBody>
      </p:sp>
      <p:pic>
        <p:nvPicPr>
          <p:cNvPr id="14340" name="Picture 11" descr="Basket flower CR 1  &amp; indian blanket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923925"/>
            <a:ext cx="2428875" cy="1971675"/>
          </a:xfrm>
          <a:noFill/>
          <a:ln w="12700">
            <a:solidFill>
              <a:schemeClr val="bg1"/>
            </a:solidFill>
          </a:ln>
        </p:spPr>
      </p:pic>
      <p:pic>
        <p:nvPicPr>
          <p:cNvPr id="14341" name="Picture 13" descr="Prairie Larkspur Delphinium carolinianum San Antonio Texas CR 1 DSCN0115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2667000"/>
            <a:ext cx="1878013" cy="4038600"/>
          </a:xfrm>
          <a:noFill/>
          <a:ln w="12700">
            <a:solidFill>
              <a:schemeClr val="bg1"/>
            </a:solidFill>
          </a:ln>
        </p:spPr>
      </p:pic>
      <p:pic>
        <p:nvPicPr>
          <p:cNvPr id="14342" name="Picture 15" descr="Snow on the Prairie 2 CR 1 San Antonio Texas 2005Aug09-6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52400" y="5029200"/>
            <a:ext cx="2438400" cy="1660525"/>
          </a:xfrm>
          <a:noFill/>
          <a:ln w="12700">
            <a:solidFill>
              <a:schemeClr val="bg1"/>
            </a:solidFill>
          </a:ln>
        </p:spPr>
      </p:pic>
      <p:pic>
        <p:nvPicPr>
          <p:cNvPr id="14343" name="Picture 17" descr="Pink Evening Primrose Conroe CR P1200482"/>
          <p:cNvPicPr>
            <a:picLocks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971800" y="914400"/>
            <a:ext cx="1806575" cy="1981200"/>
          </a:xfrm>
          <a:noFill/>
          <a:ln w="12700">
            <a:solidFill>
              <a:schemeClr val="bg1"/>
            </a:solidFill>
          </a:ln>
        </p:spPr>
      </p:pic>
      <p:pic>
        <p:nvPicPr>
          <p:cNvPr id="14344" name="Picture 19" descr="Indian Paintbrush 00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276600"/>
            <a:ext cx="2105025" cy="30876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45" name="Picture 20" descr="Echinaceae pallidae CR 1 CLM-20030613-1231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124200"/>
            <a:ext cx="2362200" cy="17033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46" name="Picture 21" descr="Little Bluestem CR 1 DSCN11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2667000"/>
            <a:ext cx="1905000" cy="40386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utterfly+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676775"/>
            <a:ext cx="2895600" cy="19526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3" name="Picture 8" descr="bobwhite quail 1CR 2 N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901700"/>
            <a:ext cx="2552700" cy="29083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4" name="Picture 11" descr="Lark Bunting 2 Sept 2010 Madd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038600"/>
            <a:ext cx="2690813" cy="26146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5" name="Picture 12" descr="Eastern Kingbird Summer Place Ran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1903413" cy="22955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6" name="Rectangle 13"/>
          <p:cNvSpPr>
            <a:spLocks noGrp="1" noChangeArrowheads="1"/>
          </p:cNvSpPr>
          <p:nvPr>
            <p:ph type="title"/>
          </p:nvPr>
        </p:nvSpPr>
        <p:spPr>
          <a:xfrm>
            <a:off x="3505200" y="152400"/>
            <a:ext cx="5486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Blackland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Prairie Wildlife</a:t>
            </a:r>
          </a:p>
        </p:txBody>
      </p:sp>
      <p:pic>
        <p:nvPicPr>
          <p:cNvPr id="15367" name="Picture 22" descr="Striped Skunk Big Bend Sept 26, 2011 CR 1 P1240800"/>
          <p:cNvPicPr>
            <a:picLocks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248400" y="1447800"/>
            <a:ext cx="2493963" cy="1981200"/>
          </a:xfrm>
          <a:noFill/>
          <a:ln w="12700">
            <a:solidFill>
              <a:schemeClr val="bg1"/>
            </a:solidFill>
          </a:ln>
        </p:spPr>
      </p:pic>
      <p:pic>
        <p:nvPicPr>
          <p:cNvPr id="15368" name="Picture 24" descr="Western Meadowlark (Western) Minnesota CR 6 P1230119"/>
          <p:cNvPicPr>
            <a:picLocks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400800" y="3657600"/>
            <a:ext cx="2346325" cy="2971800"/>
          </a:xfrm>
          <a:noFill/>
          <a:ln w="12700">
            <a:solidFill>
              <a:schemeClr val="bg1"/>
            </a:solidFill>
          </a:ln>
        </p:spPr>
      </p:pic>
      <p:pic>
        <p:nvPicPr>
          <p:cNvPr id="15369" name="Picture 10" descr="C:\Users\Gil\Pictures\Mammals\Rabbit\071409 084.j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9950" y="2590800"/>
            <a:ext cx="1797050" cy="1905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ross Timbers &amp; Prairies CR H2 Mckinney BEC20060619-01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228600"/>
            <a:ext cx="3657600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5" descr="Cross Timbers &amp; Prairies CR Mc4 McKinney BEC20060620-0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3657600"/>
            <a:ext cx="3962400" cy="302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7" descr="Cross Timbers &amp; Prairies CR Mc 5 BEC20060620-01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1371600"/>
            <a:ext cx="3965575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525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Ecoregion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Timbers &amp; Prairies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Eastern Red Cedar Cr 2 Big Draw Kimble Co Feb 2011 P1190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2109788" cy="29718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1" name="Picture 7" descr="Black Jack Oak Leaves Spears Ranch CR 1 Oct 2010 P11609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363" y="295275"/>
            <a:ext cx="2154237" cy="34385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2" name="Picture 8" descr="cedar elm ima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038600"/>
            <a:ext cx="1641475" cy="24669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3" name="Picture 9" descr="Cat Briar CR 1 Spears ranch P11504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143000"/>
            <a:ext cx="3352800" cy="23193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414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6781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Timbers &amp; Prairies Plants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5" name="Picture 11" descr="Common Sunflower CR 1 Maddin Sept 2010P1160320"/>
          <p:cNvPicPr>
            <a:picLocks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80988" y="4038600"/>
            <a:ext cx="3048000" cy="2587625"/>
          </a:xfrm>
          <a:noFill/>
          <a:ln w="12700">
            <a:solidFill>
              <a:schemeClr val="bg1"/>
            </a:solidFill>
          </a:ln>
        </p:spPr>
      </p:pic>
      <p:pic>
        <p:nvPicPr>
          <p:cNvPr id="17416" name="Picture 13" descr="Texas Thistle or Cirsuyn texanum  CR 1 CCR20060423-032"/>
          <p:cNvPicPr>
            <a:picLocks noChangeAspect="1" noChangeArrowheads="1"/>
          </p:cNvPicPr>
          <p:nvPr>
            <p:ph sz="quarter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334000" y="4114800"/>
            <a:ext cx="1524000" cy="2362200"/>
          </a:xfrm>
          <a:noFill/>
          <a:ln w="12700">
            <a:solidFill>
              <a:schemeClr val="bg1"/>
            </a:solidFill>
          </a:ln>
        </p:spPr>
      </p:pic>
      <p:pic>
        <p:nvPicPr>
          <p:cNvPr id="17417" name="Picture 15" descr="Standing Cypress Flower 2 Spears  CR 3 P1090487"/>
          <p:cNvPicPr>
            <a:picLocks noChangeAspect="1" noChangeArrowheads="1"/>
          </p:cNvPicPr>
          <p:nvPr>
            <p:ph sz="quarter" idx="3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733800" y="4114800"/>
            <a:ext cx="1433513" cy="2362200"/>
          </a:xfrm>
          <a:noFill/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White tailed deer CR 1 2009 Fawn Spears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836613"/>
            <a:ext cx="4724400" cy="29733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5" name="Picture 9" descr="Fox Squirrel Cr 3 Huntsville Feb 1 2012 P1270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91000"/>
            <a:ext cx="2743200" cy="22939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438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848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Timbers &amp; Prairies Wildlife</a:t>
            </a:r>
          </a:p>
        </p:txBody>
      </p:sp>
      <p:pic>
        <p:nvPicPr>
          <p:cNvPr id="18437" name="Picture 9" descr="C:\Users\Gil\Pictures\Mammals\Raccoon\Raccoon 2010_06_23_6699c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066800"/>
            <a:ext cx="2209800" cy="2870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" name="Picture 10" descr="C:\Users\Gil\Pictures\Birds\Robins &amp; Thrushes\Bluebirds\Eastern\103008 128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05313"/>
            <a:ext cx="3048000" cy="2147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9" name="Picture 7" descr="Texas RatSnake Nic Travis Co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191000"/>
            <a:ext cx="2438400" cy="1676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4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outh Texas Plains CR B2 Choke Canyon P107035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9600" y="228600"/>
            <a:ext cx="44958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5" descr="South Texas Plains CR B3 Bentsen P107036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3886200"/>
            <a:ext cx="4038600" cy="274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6" descr="South Texas Plains CR 3 Huisache ICR Mar 2008 CR 2 PLM20080312-0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3810000"/>
            <a:ext cx="3657600" cy="282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038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Ecoregion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Texas Plains</a:t>
            </a:r>
          </a:p>
        </p:txBody>
      </p:sp>
      <p:pic>
        <p:nvPicPr>
          <p:cNvPr id="19462" name="Picture 10" descr="South Texas Plains CR B 4 P107036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739775" y="1346200"/>
            <a:ext cx="3070225" cy="2387600"/>
          </a:xfrm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Turks Cap CR 1  blossom Conroe P1150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3733800"/>
            <a:ext cx="1682750" cy="29718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83" name="Picture 12" descr="Blackbrush ICR ledge near river CR 1 Mar 12 2008 PLM20080312-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2819400" cy="22240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84" name="Picture 13" descr="Gregg's Acacia Blooming CR 1 ICR 200508202055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049338"/>
            <a:ext cx="3352800" cy="24558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85" name="Picture 14" descr="Christmas Cactus CR 1 DSCN00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687763"/>
            <a:ext cx="1822450" cy="30178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86" name="Picture 15" descr="Mesquite Travis Co CR 1  P12200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743200"/>
            <a:ext cx="2438400" cy="19351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487" name="Rectangle 16"/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5943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of the South Texas Plains</a:t>
            </a:r>
          </a:p>
        </p:txBody>
      </p:sp>
      <p:pic>
        <p:nvPicPr>
          <p:cNvPr id="20488" name="Picture 17" descr="Lantana horrida12"/>
          <p:cNvPicPr>
            <a:picLocks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078163" y="2590800"/>
            <a:ext cx="1874837" cy="1905000"/>
          </a:xfrm>
          <a:noFill/>
          <a:ln w="12700">
            <a:solidFill>
              <a:schemeClr val="bg1"/>
            </a:solidFill>
          </a:ln>
        </p:spPr>
      </p:pic>
      <p:pic>
        <p:nvPicPr>
          <p:cNvPr id="20489" name="Picture 19" descr="Skullcap Scutellaria drummondii CR 1 Alpine Mint Family P1200959"/>
          <p:cNvPicPr>
            <a:picLocks noChangeAspect="1" noChangeArrowheads="1"/>
          </p:cNvPicPr>
          <p:nvPr>
            <p:ph sz="quarter" idx="2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124200" y="4724400"/>
            <a:ext cx="1838325" cy="1981200"/>
          </a:xfrm>
          <a:noFill/>
          <a:ln w="12700">
            <a:solidFill>
              <a:schemeClr val="bg1"/>
            </a:solidFill>
          </a:ln>
        </p:spPr>
      </p:pic>
      <p:pic>
        <p:nvPicPr>
          <p:cNvPr id="20490" name="Picture 21" descr="Dayflower CR 1 P1100383"/>
          <p:cNvPicPr>
            <a:picLocks noChangeAspect="1" noChangeArrowheads="1"/>
          </p:cNvPicPr>
          <p:nvPr>
            <p:ph sz="quarter" idx="3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381000" y="4972050"/>
            <a:ext cx="2514600" cy="1733550"/>
          </a:xfrm>
          <a:noFill/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7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4_tex eco_regions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4575" y="617538"/>
            <a:ext cx="5483225" cy="56896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152400"/>
            <a:ext cx="2971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Ecoregions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828800"/>
            <a:ext cx="3352800" cy="4267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1 −   East Texas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Pineywoods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  Gulf Coast Prairies and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Marshes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  Post Oak Savannah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 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Blackland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Prairies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–   Cross Timbers and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Prairies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  South Texas Plains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  Edwards Plateau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  Rolling Plains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  High Plains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Trans Pecos West Texas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57600" y="59436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pitchFamily="-108" charset="-128"/>
              </a:rPr>
              <a:t>Texas Parks and Wildlife Department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Javelin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14400"/>
            <a:ext cx="2743200" cy="25146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07" name="Picture 5" descr="White-tailed Hawk Cr 2 Kingsville, Feb 3,4 2012 P12702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1905000" cy="2743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08" name="Picture 9" descr="Texas Spiny Lizard at Maddin CR N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3124200" cy="23225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09" name="Rectangle 11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69342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Wildlife of the South Texas Plains </a:t>
            </a:r>
          </a:p>
        </p:txBody>
      </p:sp>
      <p:pic>
        <p:nvPicPr>
          <p:cNvPr id="21510" name="Picture 9" descr="C:\Users\Gil\Pictures\Birds\Flycatchers\Great Kiskadee\Great Kiskadee 20111219_2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810000"/>
            <a:ext cx="1744663" cy="25146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6663" y="2484438"/>
            <a:ext cx="2700337" cy="41052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12" name="Picture 10" descr="C:\Users\Gil\Pictures\Birds\2012\Vermillion Flycatcher 2012-03-06_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1143000"/>
            <a:ext cx="2209800" cy="20399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Edwards Plateau Williamson Co Texas Bluebonnets Hill Country P112096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3657600"/>
            <a:ext cx="4191000" cy="290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6" descr="Edward's Plateau CR 1 Kimble Co P112014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3657600"/>
            <a:ext cx="4038600" cy="290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7" descr="Edward's Plateau Travis Co Live Oak &amp; Little Bluestem  Savannah P121079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1295400"/>
            <a:ext cx="4038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8" descr="Edwards Plateau Travis Co Live Oak P122023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381000"/>
            <a:ext cx="4191000" cy="307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4" name="Rectangle 9"/>
          <p:cNvSpPr>
            <a:spLocks noGrp="1" noChangeArrowheads="1"/>
          </p:cNvSpPr>
          <p:nvPr>
            <p:ph type="title"/>
          </p:nvPr>
        </p:nvSpPr>
        <p:spPr>
          <a:xfrm>
            <a:off x="4800600" y="152400"/>
            <a:ext cx="3810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Ecoregion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Edwards Plateau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Rose Pavonia- CR 1 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67200"/>
            <a:ext cx="2819400" cy="23161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555" name="Picture 8" descr="Texas Oak Spears Dec 2010 CR 1 P11803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8600"/>
            <a:ext cx="2743200" cy="28305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556" name="Picture 9" descr="Ashe Juniper berries CR 1 DSCN00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2819400" cy="22098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3557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152400"/>
            <a:ext cx="60960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of the Edwards Plateau</a:t>
            </a:r>
          </a:p>
        </p:txBody>
      </p:sp>
      <p:pic>
        <p:nvPicPr>
          <p:cNvPr id="23558" name="Picture 16" descr="Mealy Sage CR 1 San Antonio  DSCN0020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34000" y="3352800"/>
            <a:ext cx="1754188" cy="3200400"/>
          </a:xfrm>
          <a:noFill/>
          <a:ln w="12700">
            <a:solidFill>
              <a:schemeClr val="bg1"/>
            </a:solidFill>
          </a:ln>
        </p:spPr>
      </p:pic>
      <p:pic>
        <p:nvPicPr>
          <p:cNvPr id="23559" name="Picture 18" descr="Prairie Verbena Spears CR 1 PLM20090408-1136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505200" y="2819400"/>
            <a:ext cx="1501775" cy="1905000"/>
          </a:xfrm>
          <a:noFill/>
          <a:ln w="12700">
            <a:solidFill>
              <a:schemeClr val="bg1"/>
            </a:solidFill>
          </a:ln>
        </p:spPr>
      </p:pic>
      <p:pic>
        <p:nvPicPr>
          <p:cNvPr id="23560" name="Picture 23" descr="Live Oak Acorn &amp; Leaves CR 1 Mairposa Oct 2010 P1160818"/>
          <p:cNvPicPr>
            <a:picLocks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352800" y="989013"/>
            <a:ext cx="1752600" cy="1677987"/>
          </a:xfrm>
          <a:noFill/>
          <a:ln w="12700">
            <a:solidFill>
              <a:schemeClr val="bg1"/>
            </a:solidFill>
          </a:ln>
        </p:spPr>
      </p:pic>
      <p:pic>
        <p:nvPicPr>
          <p:cNvPr id="23561" name="Picture 26" descr="Texas bluebonnets 2 CR 1 Spears Ranc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3352800"/>
            <a:ext cx="1676400" cy="3200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562" name="Picture 10" descr="Mexican Hat 20110531_11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953000"/>
            <a:ext cx="1828800" cy="17526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Ringtail in Rafters at Spears Ranch P11209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066800"/>
            <a:ext cx="3505200" cy="27670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79" name="Picture 5" descr="Whitetail Deer Williamson Co CR 1 Jan 2009 P10703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2298700" cy="28575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0" name="Picture 6" descr="Armadillo eating bugs from a cactus CR 1 P11806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191000"/>
            <a:ext cx="3352800" cy="23542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1" name="Picture 8" descr="Wild Turkey Flock Menard CRZA  co P11005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533400"/>
            <a:ext cx="2276475" cy="28575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4582" name="Rectangle 9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6477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Wildlife of the Edwards Plateau</a:t>
            </a:r>
          </a:p>
        </p:txBody>
      </p:sp>
      <p:pic>
        <p:nvPicPr>
          <p:cNvPr id="24583" name="Picture 19" descr="Black-crested Titmouse May 2011 Big Bend Basin CR 2A  P1210551"/>
          <p:cNvPicPr>
            <a:picLocks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743200" y="4191000"/>
            <a:ext cx="2590800" cy="2362200"/>
          </a:xfrm>
          <a:noFill/>
          <a:ln w="12700">
            <a:solidFill>
              <a:schemeClr val="bg1"/>
            </a:solidFill>
          </a:ln>
        </p:spPr>
      </p:pic>
      <p:pic>
        <p:nvPicPr>
          <p:cNvPr id="24584" name="Picture 21" descr="Golden-cheeked-Warbler-0076"/>
          <p:cNvPicPr>
            <a:picLocks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971800" y="1066800"/>
            <a:ext cx="2232025" cy="2743200"/>
          </a:xfrm>
          <a:noFill/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5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Rolling Plains SE of Amarillo CR 1 P10906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304800"/>
            <a:ext cx="41148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7" descr="Rolling Plains Maddin CR 7 P118099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371600"/>
            <a:ext cx="4267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8" descr="Rolling Plains S2 Clouds over the prairie Maddin P117053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" y="3733800"/>
            <a:ext cx="4267200" cy="2887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5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038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Ecoregion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Rolling Plains</a:t>
            </a:r>
          </a:p>
        </p:txBody>
      </p:sp>
      <p:pic>
        <p:nvPicPr>
          <p:cNvPr id="25606" name="Picture 10" descr="Rolling Plains Fall CR R Maddin P117052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4800600" y="3733800"/>
            <a:ext cx="4092575" cy="2903538"/>
          </a:xfrm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Western Soapberry CR 1 P12203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3738" y="152400"/>
            <a:ext cx="3217862" cy="4724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627" name="Picture 5" descr="Rolling Plains Mesquite &amp; Cactus CRA  M P1160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16363"/>
            <a:ext cx="3886200" cy="27892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628" name="Picture 6" descr="Englemann daisy &amp; threeawn CR  Maddin P11306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11238"/>
            <a:ext cx="3581400" cy="27225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629" name="Picture 7" descr="Western Primrose or CR 1 Calylophus HartweggiiDSCN00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743450"/>
            <a:ext cx="2590800" cy="1962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630" name="Picture 9" descr="Buffalo Gourd Maddin CR 1 P10903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5105400"/>
            <a:ext cx="2057400" cy="16303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631" name="Picture 11" descr="Checkered White on E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889000"/>
            <a:ext cx="1676400" cy="16256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632" name="Picture 12" descr="Blackfoot Daisy CR 1 San Antonia DSCN00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44975" y="2687638"/>
            <a:ext cx="1393825" cy="18843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6633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5638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of the Rolling Plains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Red-tailed hawk CR5A Oct 2010 I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825" y="152400"/>
            <a:ext cx="2695575" cy="43815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1" name="Picture 7" descr="Lark Sparrow 9 2011 Mar Maddin CR P11908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95600"/>
            <a:ext cx="1676400" cy="1524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2" name="Picture 8" descr="Horned Lizard Maddin June 2011 CR 1A  P12306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914400"/>
            <a:ext cx="2209800" cy="17716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653" name="Rectangle 12"/>
          <p:cNvSpPr>
            <a:spLocks noGrp="1" noChangeArrowheads="1"/>
          </p:cNvSpPr>
          <p:nvPr>
            <p:ph type="title" sz="quarter"/>
          </p:nvPr>
        </p:nvSpPr>
        <p:spPr>
          <a:xfrm>
            <a:off x="76200" y="76200"/>
            <a:ext cx="6172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Wildlife of the Rolling Plains</a:t>
            </a:r>
          </a:p>
        </p:txBody>
      </p:sp>
      <p:pic>
        <p:nvPicPr>
          <p:cNvPr id="27654" name="Picture 16" descr="Bewick's Wren CR P1170570"/>
          <p:cNvPicPr>
            <a:picLocks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66800" y="3048000"/>
            <a:ext cx="1427163" cy="1109663"/>
          </a:xfrm>
          <a:noFill/>
          <a:ln w="12700">
            <a:solidFill>
              <a:schemeClr val="bg1"/>
            </a:solidFill>
          </a:ln>
        </p:spPr>
      </p:pic>
      <p:pic>
        <p:nvPicPr>
          <p:cNvPr id="27655" name="Picture 18" descr="Buffalo Bull Grazing ND CR 1 P1150653"/>
          <p:cNvPicPr>
            <a:picLocks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81000" y="4343400"/>
            <a:ext cx="2819400" cy="2270125"/>
          </a:xfrm>
          <a:noFill/>
          <a:ln w="12700">
            <a:solidFill>
              <a:schemeClr val="bg1"/>
            </a:solidFill>
          </a:ln>
        </p:spPr>
      </p:pic>
      <p:pic>
        <p:nvPicPr>
          <p:cNvPr id="27656" name="Picture 23" descr="Prairie Dog with Food CR P1100880"/>
          <p:cNvPicPr>
            <a:picLocks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733800" y="4648200"/>
            <a:ext cx="1744663" cy="1981200"/>
          </a:xfrm>
          <a:noFill/>
          <a:ln w="12700">
            <a:solidFill>
              <a:schemeClr val="bg1"/>
            </a:solidFill>
          </a:ln>
        </p:spPr>
      </p:pic>
      <p:pic>
        <p:nvPicPr>
          <p:cNvPr id="27657" name="Picture 30" descr="Porcupine Sept 6 2011 Mariposa Kinney Co P12404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4800600"/>
            <a:ext cx="2286000" cy="18081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7658" name="Picture 1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914400"/>
            <a:ext cx="2971800" cy="1981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Rolling Plains Grassland Cr A G PLM20071103-0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9600" y="3581400"/>
            <a:ext cx="4489450" cy="3087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335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rgbClr val="720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Ecoregion</a:t>
            </a:r>
            <a:r>
              <a:rPr lang="en-US" sz="3600" b="1" dirty="0" smtClean="0">
                <a:solidFill>
                  <a:srgbClr val="720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  <a:br>
              <a:rPr lang="en-US" sz="3600" b="1" dirty="0" smtClean="0">
                <a:solidFill>
                  <a:srgbClr val="720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720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Plains</a:t>
            </a:r>
          </a:p>
        </p:txBody>
      </p:sp>
      <p:pic>
        <p:nvPicPr>
          <p:cNvPr id="28676" name="Picture 14" descr="Prairie Dog Badlands SD cR 6 July 2012 P131029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3400" y="1371600"/>
            <a:ext cx="3352800" cy="1981200"/>
          </a:xfrm>
          <a:effectLst>
            <a:softEdge rad="112500"/>
          </a:effectLst>
        </p:spPr>
      </p:pic>
      <p:pic>
        <p:nvPicPr>
          <p:cNvPr id="28677" name="Picture 7" descr="C:\Users\Gil\Pictures\Birds\Owls\Burrowing Owl\2010_02_05_0225.JPG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152400"/>
            <a:ext cx="44958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3581400"/>
            <a:ext cx="4086225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uffalo Grass Cobb Cavern Ranch CCR20060423-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343400"/>
            <a:ext cx="1752600" cy="2286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699" name="Picture 8" descr="Threeawn sp Mariposa CR 1 P11607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37000"/>
            <a:ext cx="3276600" cy="27400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0" name="Picture 9" descr="Sleepy Daisy Maddin Sep 2008 CR 1 PLM20080928-0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016375"/>
            <a:ext cx="2971800" cy="26130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1" name="Picture 10" descr="Grassland Paintbrush near Alpine CR 1 P12009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28600"/>
            <a:ext cx="3505200" cy="31654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2" name="Picture 11" descr="Scarlett Musk Flower ICR GWM20050903-1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143000"/>
            <a:ext cx="3276600" cy="24558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9703" name="Rectangle 1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5181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of the High Plains</a:t>
            </a:r>
          </a:p>
        </p:txBody>
      </p:sp>
      <p:pic>
        <p:nvPicPr>
          <p:cNvPr id="29704" name="Picture 16" descr="Flax ICR CR 1 DSCN0101"/>
          <p:cNvPicPr>
            <a:picLocks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124200" y="2149475"/>
            <a:ext cx="2590800" cy="1965325"/>
          </a:xfrm>
          <a:noFill/>
          <a:ln w="12700">
            <a:solidFill>
              <a:schemeClr val="bg1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7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Says Phoebe 4 ICR CR P11906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100" y="957263"/>
            <a:ext cx="2476500" cy="30051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23" name="Picture 13" descr="Prairie dog peeking out CR 1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84250"/>
            <a:ext cx="2819400" cy="26733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24" name="Picture 14" descr="Swift  Fox P12108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400550"/>
            <a:ext cx="2667000" cy="20002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25" name="Rectangle 15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5638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Wildlife of the High Plains</a:t>
            </a:r>
          </a:p>
        </p:txBody>
      </p:sp>
      <p:pic>
        <p:nvPicPr>
          <p:cNvPr id="3072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114800"/>
            <a:ext cx="3048000" cy="25908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27" name="Picture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982663"/>
            <a:ext cx="3200400" cy="27511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2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835400"/>
            <a:ext cx="2819400" cy="2870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7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ast Texas Loblolly Pine Forest CR 4 Feb 1 2012 Huntsville P127019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45720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Ecoregion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Texas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Pineywoods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Habitats 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 Pine &amp; Hardwood Forests, Swamps, Freshwater Lakes, Rivers &amp; Streams</a:t>
            </a:r>
          </a:p>
        </p:txBody>
      </p:sp>
      <p:pic>
        <p:nvPicPr>
          <p:cNvPr id="4100" name="Picture 6" descr="East Texas Piney Woods CR R2 Rusk TSR20060214-0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3246438"/>
            <a:ext cx="4572000" cy="3611562"/>
          </a:xfrm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Trans Pecos Big Bend CR K P114022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9600" y="228600"/>
            <a:ext cx="4343400" cy="3125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8" descr="Trans Pecos Lower Canyons of Rio Grande Indian Creek Ranch CR 1 P109004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1371600"/>
            <a:ext cx="3671888" cy="527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3657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Ecoregion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 Pecos</a:t>
            </a:r>
          </a:p>
        </p:txBody>
      </p:sp>
      <p:pic>
        <p:nvPicPr>
          <p:cNvPr id="31749" name="Picture 17" descr="Trans Pecos Cherry Creek Davus Mts CR 1 20090202-01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419600" y="3581400"/>
            <a:ext cx="4419600" cy="3049588"/>
          </a:xfrm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Desert Marigold Big Bend CR 1 PLM20060329-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365625"/>
            <a:ext cx="2895600" cy="22129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1" name="Picture 7" descr="Blue Gilia and Fendler Bladderpod ICRPictures CR 1 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549775"/>
            <a:ext cx="2895600" cy="21558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2" name="Picture 8" descr="Sotol CR 1 PLM20060329-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80988"/>
            <a:ext cx="1952625" cy="4062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3" name="Picture 9" descr="Sotol flower and Yucca CR 1  P11403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8688" y="954088"/>
            <a:ext cx="1828800" cy="33893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4" name="Picture 10" descr="Creostoe CR 1 PLM20070408-1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800100"/>
            <a:ext cx="2274888" cy="33147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5" name="Picture 11" descr="Ocotillo blo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808038"/>
            <a:ext cx="1660525" cy="21637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6" name="Picture 12" descr="Strawberry Cactus ICR CR 1 200508202035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800600"/>
            <a:ext cx="2438400" cy="18018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7" name="Picture 13" descr="Turk's Head Cactus Cr 1 PLM20070409-0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3124200"/>
            <a:ext cx="1905000" cy="15414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2778" name="Rectangle 14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5334000" cy="609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 of the Trans Pecos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Black-throated Sparrow 2A I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25" y="2895600"/>
            <a:ext cx="1336675" cy="1524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795" name="Picture 9" descr="Jackrabbit head ICR June 2011 CR 3 P12208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95600"/>
            <a:ext cx="1495425" cy="2057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796" name="Picture 10" descr="Pronghorn Antelope CR 5A Marathon PLM20080127-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20700"/>
            <a:ext cx="2659063" cy="20859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797" name="Picture 11" descr="Cougar Houston Zoo Cr 4 Aug 2011 P12401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914400"/>
            <a:ext cx="2362200" cy="17526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798" name="Picture 13" descr="Gray Fox CR 1 15 Sept 26 2011 Big Bend P12408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7125" y="4648200"/>
            <a:ext cx="1622425" cy="2057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3800" name="Rectangle 15"/>
          <p:cNvSpPr>
            <a:spLocks noGrp="1" noChangeArrowheads="1"/>
          </p:cNvSpPr>
          <p:nvPr>
            <p:ph type="title"/>
          </p:nvPr>
        </p:nvSpPr>
        <p:spPr>
          <a:xfrm>
            <a:off x="2743200" y="76200"/>
            <a:ext cx="6172200" cy="762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Wildlife of the Trans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Pecos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343400"/>
            <a:ext cx="1943100" cy="2362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801" name="Picture 13" descr="C:\Users\Gil\Pictures\Birds\Wrens\Cactus\Cactus Wren Davis Mtns 2010_7568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914400"/>
            <a:ext cx="2579688" cy="32766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802" name="Picture 12"/>
          <p:cNvPicPr>
            <a:picLocks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228600" y="3048000"/>
            <a:ext cx="2514600" cy="3505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3803" name="Picture 11" descr="Javelina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5100638"/>
            <a:ext cx="1752600" cy="16049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Texas Bluebonnets Cobb Cavern Apr 2010 CR A P11209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20750"/>
            <a:ext cx="4191000" cy="25082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19" name="Picture 6" descr="Big Bend CR 1 PLM20060329-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31863"/>
            <a:ext cx="3581400" cy="24971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0" name="Picture 7" descr="Creosote CR 1 PLM20070408-1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33800"/>
            <a:ext cx="1806575" cy="28098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1" name="Picture 8" descr="Strawberry Cactus CRC2 ICR 4-9-05 DSCN00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3733800"/>
            <a:ext cx="1719263" cy="2819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2" name="Picture 10" descr="Pronghorn Antelope 2 CR P 4 Marathon PLM20080127-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657600"/>
            <a:ext cx="1731963" cy="29289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3" name="Picture 14" descr="Armadillo eating bugs from a cactus CR 1 P118066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5334000"/>
            <a:ext cx="2133600" cy="13382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4" name="Picture 15" descr="Juniper Berries kendall Co Nov Cr 1A  PLM20071117-0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3657600"/>
            <a:ext cx="1285875" cy="15001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4825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&amp; match the species to their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ecoregions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6" name="Picture 1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3657600"/>
            <a:ext cx="1447800" cy="1295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Roadrunner Beak CR A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"/>
            <a:ext cx="5475288" cy="4267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5843" name="Rectangle 7"/>
          <p:cNvSpPr>
            <a:spLocks noGrp="1" noChangeArrowheads="1"/>
          </p:cNvSpPr>
          <p:nvPr>
            <p:ph type="title"/>
          </p:nvPr>
        </p:nvSpPr>
        <p:spPr>
          <a:xfrm>
            <a:off x="1828800" y="6096000"/>
            <a:ext cx="5638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 by Pat  and Nicole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Merkord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Mandi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Haller, and Eric </a:t>
            </a: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Rundfeldt</a:t>
            </a: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819650"/>
            <a:ext cx="8153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to develop these instructional resources was provided by Texas Parks and Wildlife Department contract #409330 and U. S. Fish and Wildlife Service Section 6 grant TX E-133-R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762000" y="1219200"/>
            <a:ext cx="76200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*Alignment is provided for English Language Arts and Reading, Mathematics, Science and Social Studies where applicable and color-coded for each grade level.</a:t>
            </a:r>
          </a:p>
          <a:p>
            <a:pPr>
              <a:defRPr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3 (red)</a:t>
            </a:r>
          </a:p>
          <a:p>
            <a:pPr>
              <a:defRPr/>
            </a:pP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4 (blue)</a:t>
            </a:r>
          </a:p>
          <a:p>
            <a:pPr>
              <a:defRPr/>
            </a:pPr>
            <a:r>
              <a:rPr lang="en-US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5 (green)</a:t>
            </a:r>
          </a:p>
          <a:p>
            <a:pPr>
              <a:defRPr/>
            </a:pPr>
            <a:r>
              <a:rPr lang="en-US" sz="1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6 (purple)</a:t>
            </a:r>
          </a:p>
          <a:p>
            <a:pPr>
              <a:defRPr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Language Arts &amp; Reading student expectations: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 4(A,B)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2(A,B), 13(B)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2(A,B), 13(B)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2(A,B), 12(B)</a:t>
            </a:r>
          </a:p>
          <a:p>
            <a:pPr>
              <a:defRPr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 student expectations: N/A</a:t>
            </a:r>
          </a:p>
          <a:p>
            <a:pPr>
              <a:defRPr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student expectations: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3(A), 7(C), 9(A)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3(A), 7(B)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3(A), 7(B), 9(A)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3(A), 12(E,F)</a:t>
            </a:r>
          </a:p>
          <a:p>
            <a:pPr>
              <a:defRPr/>
            </a:pP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studies student expectations: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4(A), 5(C,D), 17(E)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6(A), 7(B), 21(A-C), 22(A)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6(A), 7(B), 24(A-C), 25(A)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3(A), 4(D), 21(A-C), 22(A)</a:t>
            </a:r>
          </a:p>
          <a:p>
            <a:pPr>
              <a:defRPr/>
            </a:pPr>
            <a:endParaRPr lang="en-US" sz="1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1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to develop these instructional resources was provided by Texas Parks and Wildlife Department contract #409330 and U. S. Fish and Wildlife Service Section 6 grant TX E-133-R</a:t>
            </a:r>
            <a:endParaRPr lang="en-US" sz="1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Title 6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East Texas Pineywoods CR 1 Sam Houston National Forest Feb 2010 P11202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82550"/>
            <a:ext cx="3962400" cy="33464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123" name="Rectangle 23"/>
          <p:cNvSpPr>
            <a:spLocks noGrp="1" noChangeArrowheads="1"/>
          </p:cNvSpPr>
          <p:nvPr>
            <p:ph type="title" sz="quarter"/>
          </p:nvPr>
        </p:nvSpPr>
        <p:spPr>
          <a:xfrm>
            <a:off x="5181600" y="3505200"/>
            <a:ext cx="3810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Texas Plants</a:t>
            </a:r>
          </a:p>
        </p:txBody>
      </p:sp>
      <p:pic>
        <p:nvPicPr>
          <p:cNvPr id="5124" name="Picture 10" descr="Beautyberry closeup Conroe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4419600"/>
            <a:ext cx="1798638" cy="2362200"/>
          </a:xfrm>
          <a:noFill/>
          <a:ln w="12700">
            <a:solidFill>
              <a:schemeClr val="bg1"/>
            </a:solidFill>
          </a:ln>
        </p:spPr>
      </p:pic>
      <p:pic>
        <p:nvPicPr>
          <p:cNvPr id="5125" name="Picture 19" descr="Loblolly Pine Forest Huntsville CR 1 Feb 2012 P1270182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9538" y="2286000"/>
            <a:ext cx="2786062" cy="4495800"/>
          </a:xfrm>
          <a:noFill/>
          <a:ln w="12700">
            <a:solidFill>
              <a:schemeClr val="bg1"/>
            </a:solidFill>
          </a:ln>
        </p:spPr>
      </p:pic>
      <p:pic>
        <p:nvPicPr>
          <p:cNvPr id="5126" name="Picture 26" descr="Eastern Redbud flowering Conroe CR 1 March 2011  P1190641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867400" y="4503738"/>
            <a:ext cx="3200400" cy="2278062"/>
          </a:xfrm>
          <a:noFill/>
          <a:ln w="12700">
            <a:solidFill>
              <a:schemeClr val="bg1"/>
            </a:solidFill>
          </a:ln>
        </p:spPr>
      </p:pic>
      <p:pic>
        <p:nvPicPr>
          <p:cNvPr id="5127" name="Picture 29" descr="Short-stem iris Cr 1 GWM20060323-0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205163" y="2667000"/>
            <a:ext cx="1671637" cy="1676400"/>
          </a:xfrm>
          <a:ln w="12700">
            <a:solidFill>
              <a:schemeClr val="bg1"/>
            </a:solidFill>
          </a:ln>
        </p:spPr>
      </p:pic>
      <p:pic>
        <p:nvPicPr>
          <p:cNvPr id="5128" name="Picture 30" descr="Spider lily CR 2 GWM20060327-0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22600" y="76200"/>
            <a:ext cx="1946275" cy="2438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9" name="Picture 31" descr="Maryland Meadowbeauty CR 1 GWM20050810-0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" y="152400"/>
            <a:ext cx="1833562" cy="19939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White-breasted Nuthatch CR 1 CLM IMG_42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57250"/>
            <a:ext cx="2400300" cy="20383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47" name="Picture 7" descr="Green tree frog CR 1 PLM20090323-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" y="3916363"/>
            <a:ext cx="2727325" cy="19685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48" name="Picture 8" descr="Eastern Gray Squirrell Eating Wildlife_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200400"/>
            <a:ext cx="2336800" cy="3505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49" name="Picture 10" descr="Dwarf Salamander Walker Co T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838200"/>
            <a:ext cx="2990850" cy="20796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150" name="Rectangle 11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5257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Texas Wildlife</a:t>
            </a:r>
          </a:p>
        </p:txBody>
      </p:sp>
      <p:pic>
        <p:nvPicPr>
          <p:cNvPr id="6151" name="Picture 9" descr="C:\Users\Gil\Pictures\Mammals\Fox\Gray Fox\052209 066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9613" y="3200400"/>
            <a:ext cx="2973387" cy="34861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52400"/>
            <a:ext cx="2819400" cy="28956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oastal Prairie Snow Geese CR 2 San Bernard NWR Jan 2012 P127007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7800" y="152400"/>
            <a:ext cx="3733800" cy="360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5" descr="Gulf Coast Prairies &amp; Marshes P127005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3105150"/>
            <a:ext cx="48768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6" descr="Coastal Prairie &amp; Marsh Anahuac P101343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57800" y="4038600"/>
            <a:ext cx="3721100" cy="262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50292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Ecoregion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Gulf Coast Prairies &amp; Marshes</a:t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Habitats</a:t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Prairies, Marshes, Live Oak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Mottes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4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oastal Prairies &amp; Marshes CR F MTC20051211-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712913"/>
            <a:ext cx="2514600" cy="23256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195" name="Picture 8" descr="Coastal Bluestem Padre Island CR 2 MTC20051211-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343400"/>
            <a:ext cx="2590800" cy="2362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6" name="Rectangle 10"/>
          <p:cNvSpPr>
            <a:spLocks noGrp="1" noChangeArrowheads="1"/>
          </p:cNvSpPr>
          <p:nvPr>
            <p:ph type="title" sz="quarter"/>
          </p:nvPr>
        </p:nvSpPr>
        <p:spPr>
          <a:xfrm>
            <a:off x="2971800" y="228600"/>
            <a:ext cx="5867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  Prairies &amp; Marshes Plants</a:t>
            </a:r>
          </a:p>
        </p:txBody>
      </p:sp>
      <p:pic>
        <p:nvPicPr>
          <p:cNvPr id="8197" name="Picture 11" descr="Tall Cone Flowers RS zoo P1210898"/>
          <p:cNvPicPr>
            <a:picLocks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" y="457200"/>
            <a:ext cx="2641600" cy="1981200"/>
          </a:xfrm>
          <a:noFill/>
          <a:ln w="12700">
            <a:solidFill>
              <a:schemeClr val="bg1"/>
            </a:solidFill>
          </a:ln>
        </p:spPr>
      </p:pic>
      <p:pic>
        <p:nvPicPr>
          <p:cNvPr id="8198" name="Picture 13" descr="Bluebells CR 1 Jul 2005 Mont Co DSCN0139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24400" y="1981200"/>
            <a:ext cx="1552575" cy="2133600"/>
          </a:xfrm>
          <a:noFill/>
          <a:ln w="12700">
            <a:solidFill>
              <a:schemeClr val="bg1"/>
            </a:solidFill>
          </a:ln>
        </p:spPr>
      </p:pic>
      <p:pic>
        <p:nvPicPr>
          <p:cNvPr id="8199" name="Picture 15" descr="Rattlesnake Master CR 2 P1140779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52400" y="2590800"/>
            <a:ext cx="2438400" cy="1981200"/>
          </a:xfrm>
          <a:noFill/>
          <a:ln w="12700">
            <a:solidFill>
              <a:schemeClr val="bg1"/>
            </a:solidFill>
          </a:ln>
        </p:spPr>
      </p:pic>
      <p:pic>
        <p:nvPicPr>
          <p:cNvPr id="8200" name="Picture 17" descr="Goldenrod CR 2 1-027"/>
          <p:cNvPicPr>
            <a:picLocks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52400" y="4778375"/>
            <a:ext cx="2514600" cy="1927225"/>
          </a:xfrm>
          <a:noFill/>
          <a:ln w="12700">
            <a:solidFill>
              <a:schemeClr val="bg1"/>
            </a:solidFill>
          </a:ln>
        </p:spPr>
      </p:pic>
      <p:pic>
        <p:nvPicPr>
          <p:cNvPr id="8201" name="Picture 19" descr="Coral Bean CR 1 Chambers Co P121065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4389438"/>
            <a:ext cx="3276600" cy="23161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202" name="Picture 20" descr="Liatris CR 1 DSCN006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1524000"/>
            <a:ext cx="1604963" cy="25908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4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Great Blue Heron in Marsh Rockport TX CR 3 Dec 2011 P12603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00025"/>
            <a:ext cx="1676400" cy="3762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19" name="Picture 8" descr="Gulf Coast Toad CR 2 Anahuac July 20 2011 P1230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572000"/>
            <a:ext cx="2667000" cy="21748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20" name="Picture 9" descr="Black-crowned Night Heron Cr A Anahuac P12107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14313"/>
            <a:ext cx="1524000" cy="24526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221" name="Picture 10" descr="Killdeer Aransas W Refuge Nov 2010 P11801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7975" y="4648200"/>
            <a:ext cx="1978025" cy="21129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222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638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Coastal Prairies &amp; Marshes Wildlife</a:t>
            </a:r>
          </a:p>
        </p:txBody>
      </p:sp>
      <p:pic>
        <p:nvPicPr>
          <p:cNvPr id="9223" name="Picture 14" descr="Barn Swallows CR 3 ND P1220965"/>
          <p:cNvPicPr>
            <a:picLocks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876800" y="2819400"/>
            <a:ext cx="2286000" cy="1612900"/>
          </a:xfrm>
          <a:noFill/>
          <a:ln w="12700">
            <a:solidFill>
              <a:schemeClr val="bg1"/>
            </a:solidFill>
          </a:ln>
        </p:spPr>
      </p:pic>
      <p:pic>
        <p:nvPicPr>
          <p:cNvPr id="9224" name="Picture 16" descr="Blue winged teal male Port A Nov 2010 P1170831"/>
          <p:cNvPicPr>
            <a:picLocks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52400" y="1676400"/>
            <a:ext cx="2971800" cy="2286000"/>
          </a:xfrm>
          <a:noFill/>
          <a:ln w="12700">
            <a:solidFill>
              <a:schemeClr val="bg1"/>
            </a:solidFill>
          </a:ln>
        </p:spPr>
      </p:pic>
      <p:pic>
        <p:nvPicPr>
          <p:cNvPr id="9225" name="Picture 19" descr="Whooping Cranes Cr 7 Jan 2012 Lamar P1260885"/>
          <p:cNvPicPr>
            <a:picLocks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3276600" y="1725613"/>
            <a:ext cx="1436688" cy="1474787"/>
          </a:xfrm>
          <a:noFill/>
          <a:ln w="12700">
            <a:solidFill>
              <a:schemeClr val="bg1"/>
            </a:solidFill>
          </a:ln>
        </p:spPr>
      </p:pic>
      <p:pic>
        <p:nvPicPr>
          <p:cNvPr id="9226" name="Picture 18" descr="Alligator San Bernard NWR Jan 16, 2012 P12700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343400"/>
            <a:ext cx="3676650" cy="2438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ost Oak Savannah Indian Paintbrush CR Milam Co P113001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53000" y="228600"/>
            <a:ext cx="396240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6" descr="Post Oak Savannah A-Summer-Place-view-03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3429000"/>
            <a:ext cx="4495800" cy="323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1910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Ecoregion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Oak Savannah</a:t>
            </a:r>
            <a:b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Prairie &amp; Post Oak Mix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Grasses Dominant</a:t>
            </a:r>
          </a:p>
        </p:txBody>
      </p:sp>
      <p:pic>
        <p:nvPicPr>
          <p:cNvPr id="10245" name="Picture 8" descr="Post Oak Savannah Prarie PLM20070519-14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953000" y="3429000"/>
            <a:ext cx="3962400" cy="3219450"/>
          </a:xfrm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3950</TotalTime>
  <Words>391</Words>
  <Application>Microsoft Office PowerPoint</Application>
  <PresentationFormat>On-screen Show (4:3)</PresentationFormat>
  <Paragraphs>67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Times New Roman</vt:lpstr>
      <vt:lpstr>ＭＳ Ｐゴシック</vt:lpstr>
      <vt:lpstr>Arial</vt:lpstr>
      <vt:lpstr>Calibri</vt:lpstr>
      <vt:lpstr>Default Design</vt:lpstr>
      <vt:lpstr>Texas Ecoregions</vt:lpstr>
      <vt:lpstr>Texas Ecoregions</vt:lpstr>
      <vt:lpstr>Ecoregion 1 East Texas Pineywoods Habitats  Mixed Pine &amp; Hardwood Forests, Swamps, Freshwater Lakes, Rivers &amp; Streams</vt:lpstr>
      <vt:lpstr>East Texas Plants</vt:lpstr>
      <vt:lpstr>East Texas Wildlife</vt:lpstr>
      <vt:lpstr>Ecoregion 2 Gulf Coast Prairies &amp; Marshes Habitats Prairies, Marshes, Live Oak Mottes</vt:lpstr>
      <vt:lpstr>Coastal  Prairies &amp; Marshes Plants</vt:lpstr>
      <vt:lpstr>Coastal Prairies &amp; Marshes Wildlife</vt:lpstr>
      <vt:lpstr>Ecoregion 3  Post Oak Savannah Habitat Prairie &amp; Post Oak Mix with Grasses Dominant</vt:lpstr>
      <vt:lpstr>Post Oak Savannah Plants</vt:lpstr>
      <vt:lpstr>Post Oak Savannah Wildlife</vt:lpstr>
      <vt:lpstr>Ecoregion 4 Blackland Prairie </vt:lpstr>
      <vt:lpstr>Blackland Prairie Plants</vt:lpstr>
      <vt:lpstr>Blackland Prairie Wildlife</vt:lpstr>
      <vt:lpstr>Ecoregion 5 Cross Timbers &amp; Prairies</vt:lpstr>
      <vt:lpstr> Cross Timbers &amp; Prairies Plants </vt:lpstr>
      <vt:lpstr>Cross Timbers &amp; Prairies Wildlife</vt:lpstr>
      <vt:lpstr>Ecoregion 6 South Texas Plains</vt:lpstr>
      <vt:lpstr>Plants of the South Texas Plains</vt:lpstr>
      <vt:lpstr>Wildlife of the South Texas Plains </vt:lpstr>
      <vt:lpstr>Ecoregion 7 Edwards Plateau</vt:lpstr>
      <vt:lpstr>Plants of the Edwards Plateau</vt:lpstr>
      <vt:lpstr>Wildlife of the Edwards Plateau</vt:lpstr>
      <vt:lpstr>Ecoregion 8 Rolling Plains</vt:lpstr>
      <vt:lpstr>Plants of the Rolling Plains</vt:lpstr>
      <vt:lpstr>Wildlife of the Rolling Plains</vt:lpstr>
      <vt:lpstr>Ecoregion 9 High Plains</vt:lpstr>
      <vt:lpstr>Plants of the High Plains</vt:lpstr>
      <vt:lpstr>Wildlife of the High Plains</vt:lpstr>
      <vt:lpstr>Ecoregion 10 Trans Pecos</vt:lpstr>
      <vt:lpstr>Plants of the Trans Pecos</vt:lpstr>
      <vt:lpstr>Wildlife of the Trans Pecos</vt:lpstr>
      <vt:lpstr>Name &amp; match the species to their ecoregions</vt:lpstr>
      <vt:lpstr>Photos by Pat  and Nicole Merkord Mandi Haller, and Eric Rundfeldt</vt:lpstr>
      <vt:lpstr>Alignment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</dc:creator>
  <cp:lastModifiedBy>Becky</cp:lastModifiedBy>
  <cp:revision>154</cp:revision>
  <dcterms:created xsi:type="dcterms:W3CDTF">1601-01-01T00:00:00Z</dcterms:created>
  <dcterms:modified xsi:type="dcterms:W3CDTF">2012-12-26T13:53:37Z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